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372" r:id="rId2"/>
    <p:sldId id="378" r:id="rId3"/>
    <p:sldId id="379" r:id="rId4"/>
    <p:sldId id="380" r:id="rId5"/>
    <p:sldId id="381" r:id="rId6"/>
    <p:sldId id="382" r:id="rId7"/>
    <p:sldId id="383" r:id="rId8"/>
    <p:sldId id="384" r:id="rId9"/>
    <p:sldId id="386" r:id="rId10"/>
    <p:sldId id="387" r:id="rId11"/>
    <p:sldId id="385" r:id="rId12"/>
    <p:sldId id="388" r:id="rId13"/>
    <p:sldId id="390" r:id="rId14"/>
    <p:sldId id="391" r:id="rId15"/>
    <p:sldId id="389" r:id="rId16"/>
    <p:sldId id="374" r:id="rId17"/>
    <p:sldId id="392" r:id="rId18"/>
    <p:sldId id="373" r:id="rId19"/>
    <p:sldId id="375" r:id="rId20"/>
    <p:sldId id="376" r:id="rId21"/>
    <p:sldId id="377" r:id="rId22"/>
    <p:sldId id="394" r:id="rId23"/>
    <p:sldId id="393" r:id="rId24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ad Moroz" initials="DM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>
      <p:cViewPr>
        <p:scale>
          <a:sx n="100" d="100"/>
          <a:sy n="100" d="100"/>
        </p:scale>
        <p:origin x="1960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-2292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D3AAB-2116-46A1-B670-7200E698EDA5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AC257-1E29-45FC-8B6A-FF5DEF1BE0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27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A2C2-61B8-401D-AF63-3B2E2A2C12DB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8FAB6-1F15-44CC-A4C2-1180012284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076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23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EAB2A6-4758-402C-B763-BED4BA1C0084}" type="datetimeFigureOut">
              <a:rPr lang="ru-RU" smtClean="0"/>
              <a:pPr/>
              <a:t>27.05.2019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E4493C-0036-4468-9876-5F035242F87C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18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764704"/>
            <a:ext cx="7772400" cy="3528392"/>
          </a:xfrm>
        </p:spPr>
        <p:txBody>
          <a:bodyPr>
            <a:normAutofit fontScale="90000"/>
          </a:bodyPr>
          <a:lstStyle/>
          <a:p>
            <a:r>
              <a:rPr lang="ru-RU" sz="8900" dirty="0" smtClean="0"/>
              <a:t>Элементы</a:t>
            </a:r>
            <a:r>
              <a:rPr lang="ru-RU" dirty="0" smtClean="0"/>
              <a:t> </a:t>
            </a:r>
            <a:r>
              <a:rPr lang="ru-RU" sz="8900" dirty="0" smtClean="0"/>
              <a:t>технического</a:t>
            </a:r>
            <a:r>
              <a:rPr lang="ru-RU" dirty="0" smtClean="0"/>
              <a:t> </a:t>
            </a:r>
            <a:r>
              <a:rPr lang="ru-RU" sz="8900" dirty="0" smtClean="0"/>
              <a:t>зрения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4293096"/>
            <a:ext cx="6400800" cy="1296144"/>
          </a:xfrm>
        </p:spPr>
        <p:txBody>
          <a:bodyPr/>
          <a:lstStyle/>
          <a:p>
            <a:r>
              <a:rPr lang="ru-RU" dirty="0" smtClean="0"/>
              <a:t>Точечные особенности на изображении. Совмещение изображений.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303" y="1737361"/>
            <a:ext cx="6059113" cy="44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smtClean="0"/>
              <a:t>SURF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dirty="0" smtClean="0"/>
                  <a:t>Speeded Up Robust Features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err="1" smtClean="0"/>
                  <a:t>Решает</a:t>
                </a:r>
                <a:r>
                  <a:rPr lang="en-US" dirty="0" smtClean="0"/>
                  <a:t> </a:t>
                </a:r>
                <a:r>
                  <a:rPr lang="en-US" dirty="0" err="1"/>
                  <a:t>две</a:t>
                </a:r>
                <a:r>
                  <a:rPr lang="en-US" dirty="0"/>
                  <a:t> </a:t>
                </a:r>
                <a:r>
                  <a:rPr lang="en-US" dirty="0" err="1"/>
                  <a:t>задачи</a:t>
                </a:r>
                <a:r>
                  <a:rPr lang="en-US" dirty="0"/>
                  <a:t> – </a:t>
                </a:r>
                <a:r>
                  <a:rPr lang="en-US" dirty="0" err="1"/>
                  <a:t>поиск</a:t>
                </a:r>
                <a:r>
                  <a:rPr lang="en-US" dirty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изображения</a:t>
                </a:r>
                <a:r>
                  <a:rPr lang="en-US" dirty="0"/>
                  <a:t> </a:t>
                </a:r>
                <a:r>
                  <a:rPr lang="en-US" dirty="0" err="1"/>
                  <a:t>и</a:t>
                </a:r>
                <a:r>
                  <a:rPr lang="en-US" dirty="0"/>
                  <a:t> </a:t>
                </a:r>
                <a:r>
                  <a:rPr lang="en-US" dirty="0" err="1"/>
                  <a:t>создание</a:t>
                </a:r>
                <a:r>
                  <a:rPr lang="en-US" dirty="0"/>
                  <a:t> </a:t>
                </a:r>
                <a:r>
                  <a:rPr lang="en-US" dirty="0" err="1"/>
                  <a:t>их</a:t>
                </a:r>
                <a:r>
                  <a:rPr lang="en-US" dirty="0"/>
                  <a:t> </a:t>
                </a:r>
                <a:r>
                  <a:rPr lang="en-US" dirty="0" err="1" smtClean="0"/>
                  <a:t>дескрипторов</a:t>
                </a: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en-US" dirty="0" err="1" smtClean="0"/>
                  <a:t>Обнаружение</a:t>
                </a:r>
                <a:r>
                  <a:rPr lang="en-US" dirty="0" smtClean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в</a:t>
                </a:r>
                <a:r>
                  <a:rPr lang="en-US" dirty="0"/>
                  <a:t> SURF </a:t>
                </a:r>
                <a:r>
                  <a:rPr lang="en-US" dirty="0" err="1"/>
                  <a:t>основано</a:t>
                </a:r>
                <a:r>
                  <a:rPr lang="en-US" dirty="0"/>
                  <a:t> </a:t>
                </a:r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en-US" dirty="0" err="1"/>
                  <a:t>вычислении</a:t>
                </a:r>
                <a:r>
                  <a:rPr lang="en-US" dirty="0"/>
                  <a:t> </a:t>
                </a:r>
                <a:r>
                  <a:rPr lang="en-US" dirty="0" err="1"/>
                  <a:t>детерминанта</a:t>
                </a:r>
                <a:r>
                  <a:rPr lang="en-US" dirty="0"/>
                  <a:t> </a:t>
                </a:r>
                <a:r>
                  <a:rPr lang="en-US" dirty="0" err="1"/>
                  <a:t>матрицы</a:t>
                </a:r>
                <a:r>
                  <a:rPr lang="en-US" dirty="0"/>
                  <a:t> </a:t>
                </a:r>
                <a:r>
                  <a:rPr lang="en-US" dirty="0" err="1"/>
                  <a:t>Гессе</a:t>
                </a:r>
                <a:r>
                  <a:rPr lang="en-US" dirty="0"/>
                  <a:t> (</a:t>
                </a:r>
                <a:r>
                  <a:rPr lang="en-US" dirty="0" err="1"/>
                  <a:t>гессиана</a:t>
                </a:r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det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9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524" y="1737361"/>
            <a:ext cx="6048671" cy="45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dirty="0" smtClean="0"/>
                  <a:t>Основным</a:t>
                </a:r>
                <a:r>
                  <a:rPr lang="en-US" dirty="0"/>
                  <a:t> </a:t>
                </a:r>
                <a:r>
                  <a:rPr lang="en-US" dirty="0" err="1"/>
                  <a:t>моментом</a:t>
                </a:r>
                <a:r>
                  <a:rPr lang="en-US" dirty="0"/>
                  <a:t> </a:t>
                </a:r>
                <a:r>
                  <a:rPr lang="en-US" dirty="0" err="1"/>
                  <a:t>в</a:t>
                </a:r>
                <a:r>
                  <a:rPr lang="en-US" dirty="0"/>
                  <a:t> </a:t>
                </a:r>
                <a:r>
                  <a:rPr lang="en-US" dirty="0" err="1"/>
                  <a:t>детектировании</a:t>
                </a:r>
                <a:r>
                  <a:rPr lang="en-US" dirty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является</a:t>
                </a:r>
                <a:r>
                  <a:rPr lang="en-US" dirty="0"/>
                  <a:t> </a:t>
                </a:r>
                <a:r>
                  <a:rPr lang="en-US" dirty="0" err="1"/>
                  <a:t>построение</a:t>
                </a:r>
                <a:r>
                  <a:rPr lang="en-US" dirty="0"/>
                  <a:t> </a:t>
                </a:r>
                <a:r>
                  <a:rPr lang="en-US" dirty="0" err="1"/>
                  <a:t>пирамиды</a:t>
                </a:r>
                <a:r>
                  <a:rPr lang="en-US" dirty="0"/>
                  <a:t> </a:t>
                </a:r>
                <a:r>
                  <a:rPr lang="en-US" dirty="0" err="1"/>
                  <a:t>гауссианов</a:t>
                </a:r>
                <a:r>
                  <a:rPr lang="en-US" dirty="0"/>
                  <a:t> (Gaussian) </a:t>
                </a:r>
                <a:r>
                  <a:rPr lang="en-US" dirty="0" err="1"/>
                  <a:t>и</a:t>
                </a:r>
                <a:r>
                  <a:rPr lang="en-US" dirty="0"/>
                  <a:t> </a:t>
                </a:r>
                <a:r>
                  <a:rPr lang="en-US" dirty="0" err="1"/>
                  <a:t>разностей</a:t>
                </a:r>
                <a:r>
                  <a:rPr lang="en-US" dirty="0"/>
                  <a:t> </a:t>
                </a:r>
                <a:r>
                  <a:rPr lang="en-US" dirty="0" err="1"/>
                  <a:t>гауссианов</a:t>
                </a:r>
                <a:r>
                  <a:rPr lang="en-US" dirty="0"/>
                  <a:t> (Difference of Gaussian, </a:t>
                </a:r>
                <a:r>
                  <a:rPr lang="en-US" dirty="0" err="1"/>
                  <a:t>DoG</a:t>
                </a:r>
                <a:r>
                  <a:rPr lang="en-US" dirty="0" smtClean="0"/>
                  <a:t>).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err="1"/>
                  <a:t>Гауссианом</a:t>
                </a:r>
                <a:r>
                  <a:rPr lang="ru-RU" dirty="0"/>
                  <a:t> (или изображением, размытым гауссовым фильтром) является </a:t>
                </a:r>
                <a:r>
                  <a:rPr lang="ru-RU" dirty="0" smtClean="0"/>
                  <a:t>изображение</a:t>
                </a:r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ru-RU" dirty="0"/>
                  <a:t>Разностью </a:t>
                </a:r>
                <a:r>
                  <a:rPr lang="ru-RU" dirty="0" err="1"/>
                  <a:t>гауссианов</a:t>
                </a:r>
                <a:r>
                  <a:rPr lang="ru-RU" dirty="0"/>
                  <a:t> называют изображение, полученное путем </a:t>
                </a:r>
                <a:r>
                  <a:rPr lang="ru-RU" dirty="0" err="1"/>
                  <a:t>попиксельного</a:t>
                </a:r>
                <a:r>
                  <a:rPr lang="ru-RU" dirty="0"/>
                  <a:t> вычитания одного </a:t>
                </a:r>
                <a:r>
                  <a:rPr lang="ru-RU" dirty="0" err="1"/>
                  <a:t>гауссина</a:t>
                </a:r>
                <a:r>
                  <a:rPr lang="ru-RU" dirty="0"/>
                  <a:t> исходного изображения из </a:t>
                </a:r>
                <a:r>
                  <a:rPr lang="ru-RU" dirty="0" err="1"/>
                  <a:t>гауссиана</a:t>
                </a:r>
                <a:r>
                  <a:rPr lang="ru-RU" dirty="0"/>
                  <a:t> с другим радиусом размытия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1667" r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75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208" y="1846263"/>
            <a:ext cx="598603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419" y="1750061"/>
            <a:ext cx="5974882" cy="4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Точечный детектор </a:t>
            </a:r>
            <a:r>
              <a:rPr lang="en-US" dirty="0" smtClean="0"/>
              <a:t>BRISK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Выделение точечных особенностей</a:t>
            </a:r>
            <a:r>
              <a:rPr lang="en-US" dirty="0" smtClean="0"/>
              <a:t> - FAST</a:t>
            </a:r>
            <a:endParaRPr lang="ru-RU" dirty="0" smtClean="0"/>
          </a:p>
          <a:p>
            <a:r>
              <a:rPr lang="ru-RU" dirty="0" smtClean="0"/>
              <a:t>Построение их описаний</a:t>
            </a:r>
            <a:endParaRPr lang="en-US" dirty="0" smtClean="0"/>
          </a:p>
          <a:p>
            <a:r>
              <a:rPr lang="en-US" dirty="0" smtClean="0"/>
              <a:t>Daisy-like </a:t>
            </a:r>
            <a:r>
              <a:rPr lang="ru-RU" dirty="0" smtClean="0"/>
              <a:t>дескриптор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024285"/>
            <a:ext cx="3702050" cy="36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4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03848" y="404664"/>
            <a:ext cx="5940152" cy="6264696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rgbClr val="777777"/>
                </a:solidFill>
                <a:latin typeface="Menlo" charset="0"/>
              </a:rPr>
              <a:t>#</a:t>
            </a:r>
            <a:r>
              <a:rPr lang="en-US" sz="1600" dirty="0">
                <a:solidFill>
                  <a:srgbClr val="4B83CD"/>
                </a:solidFill>
                <a:latin typeface="Menlo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448C27"/>
                </a:solidFill>
                <a:latin typeface="Menlo" charset="0"/>
              </a:rPr>
              <a:t>opencv2/features2d.hpp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777777"/>
                </a:solidFill>
                <a:latin typeface="Menlo" charset="0"/>
              </a:rPr>
              <a:t>#</a:t>
            </a:r>
            <a:r>
              <a:rPr lang="en-US" sz="1600" dirty="0">
                <a:solidFill>
                  <a:srgbClr val="4B83CD"/>
                </a:solidFill>
                <a:latin typeface="Menlo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448C27"/>
                </a:solidFill>
                <a:latin typeface="Menlo" charset="0"/>
              </a:rPr>
              <a:t>opencv2/xfeatures2d.hpp</a:t>
            </a:r>
            <a:r>
              <a:rPr lang="en-US" sz="1600" dirty="0" smtClean="0">
                <a:solidFill>
                  <a:srgbClr val="777777"/>
                </a:solidFill>
                <a:latin typeface="Menlo" charset="0"/>
              </a:rPr>
              <a:t>&gt;</a:t>
            </a:r>
            <a:endParaRPr lang="en-US" sz="1600" dirty="0" smtClean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 smtClean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imread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448C27"/>
                </a:solidFill>
                <a:latin typeface="Menlo" charset="0"/>
              </a:rPr>
              <a:t>image.jpg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AB6526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imageWithKeypoints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7A3E9D"/>
                </a:solidFill>
                <a:latin typeface="Menlo" charset="0"/>
              </a:rPr>
              <a:t>Ptr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FeatureDetector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7A3E9D"/>
                </a:solidFill>
                <a:latin typeface="Menlo" charset="0"/>
              </a:rPr>
              <a:t>Ptr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DescriptorExtractor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extractor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BFMatcher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matcher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FastFeatureDetector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::</a:t>
            </a:r>
            <a:r>
              <a:rPr lang="en-US" sz="1600" b="1" dirty="0" smtClean="0">
                <a:solidFill>
                  <a:srgbClr val="AA3731"/>
                </a:solidFill>
                <a:latin typeface="Menlo" charset="0"/>
              </a:rPr>
              <a:t>create</a:t>
            </a:r>
            <a:r>
              <a:rPr lang="en-US" sz="1600" dirty="0" smtClean="0">
                <a:solidFill>
                  <a:srgbClr val="777777"/>
                </a:solidFill>
                <a:latin typeface="Menlo" charset="0"/>
              </a:rPr>
              <a:t>();</a:t>
            </a: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cv::xfeatures2d::SURF::create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cv::xfeatures2d::SIFT::create</a:t>
            </a:r>
            <a:r>
              <a:rPr lang="en-US" sz="1600" dirty="0" smtClean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600" dirty="0" smtClean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std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vector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KeyPoint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drawKeypoints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imageWithKeypoints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3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Загрузка </a:t>
            </a:r>
            <a:r>
              <a:rPr lang="ru-RU" sz="2800" dirty="0" smtClean="0"/>
              <a:t>видео</a:t>
            </a:r>
            <a:r>
              <a:rPr lang="en-US" sz="2800" dirty="0" smtClean="0"/>
              <a:t>-</a:t>
            </a:r>
            <a:r>
              <a:rPr lang="ru-RU" sz="2800" dirty="0" smtClean="0"/>
              <a:t>последовательности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56" y="260648"/>
            <a:ext cx="5616624" cy="64087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VideoCapture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charset="0"/>
              </a:rPr>
              <a:t>cap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Menlo" charset="0"/>
              </a:rPr>
              <a:t>sample_mpg.avi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(!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isOpened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())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 smtClean="0">
                <a:solidFill>
                  <a:srgbClr val="4B83CD"/>
                </a:solidFill>
                <a:latin typeface="Menlo" charset="0"/>
              </a:rPr>
              <a:t> 	</a:t>
            </a: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return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>
                <a:solidFill>
                  <a:srgbClr val="7A3E9D"/>
                </a:solidFill>
                <a:latin typeface="Menlo" charset="0"/>
              </a:rPr>
              <a:t>bool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stop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false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Определим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частоту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кадров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видео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7A3E9D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CAP_PROP_FPS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Рассчитаем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задержку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миллисекундах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solidFill>
                  <a:srgbClr val="7A3E9D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delay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1000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solidFill>
                  <a:srgbClr val="333333"/>
                </a:solidFill>
                <a:latin typeface="Menlo" charset="0"/>
              </a:rPr>
              <a:t>cout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Menlo" charset="0"/>
              </a:rPr>
              <a:t>Frame rate of video is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endl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while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(!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stop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777777"/>
                </a:solidFill>
                <a:latin typeface="Menlo" charset="0"/>
              </a:rPr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ru-RU" i="1" dirty="0" smtClean="0">
                <a:solidFill>
                  <a:srgbClr val="AAAAAA"/>
                </a:solidFill>
                <a:latin typeface="Menlo" charset="0"/>
              </a:rPr>
              <a:t>Проверяем доступность кадра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7A3E9D"/>
                </a:solidFill>
                <a:latin typeface="Menlo" charset="0"/>
              </a:rPr>
              <a:t> 	bool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result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grab</a:t>
            </a:r>
            <a:r>
              <a:rPr lang="en-US" dirty="0" smtClean="0">
                <a:solidFill>
                  <a:srgbClr val="777777"/>
                </a:solidFill>
                <a:latin typeface="Menlo" charset="0"/>
              </a:rPr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ru-RU" i="1" dirty="0" smtClean="0">
                <a:solidFill>
                  <a:srgbClr val="AAAAAA"/>
                </a:solidFill>
                <a:latin typeface="Menlo" charset="0"/>
              </a:rPr>
              <a:t>Если он готов, считываем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 	if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result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		cap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&gt;&gt;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 	else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 		continue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b="1" dirty="0" smtClean="0">
                <a:solidFill>
                  <a:srgbClr val="AA3731"/>
                </a:solidFill>
                <a:latin typeface="Menlo" charset="0"/>
              </a:rPr>
              <a:t>cv</a:t>
            </a:r>
            <a:r>
              <a:rPr lang="en-US" b="1" dirty="0">
                <a:solidFill>
                  <a:srgbClr val="AA3731"/>
                </a:solidFill>
                <a:latin typeface="Menlo" charset="0"/>
              </a:rPr>
              <a:t>::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imshow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Menlo" charset="0"/>
              </a:rPr>
              <a:t>Original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Ждём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нажатия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 smtClean="0">
                <a:solidFill>
                  <a:srgbClr val="AAAAAA"/>
                </a:solidFill>
                <a:latin typeface="Menlo" charset="0"/>
              </a:rPr>
              <a:t>кнопку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dirty="0" err="1" smtClean="0">
                <a:solidFill>
                  <a:srgbClr val="7A3E9D"/>
                </a:solidFill>
                <a:latin typeface="Menlo" charset="0"/>
              </a:rPr>
              <a:t>int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key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waitKey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delay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4B83CD"/>
                </a:solidFill>
                <a:latin typeface="Menlo" charset="0"/>
              </a:rPr>
              <a:t> 	if</a:t>
            </a: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key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27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Если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это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0x27,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т.е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. ESC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333333"/>
                </a:solidFill>
                <a:latin typeface="Menlo" charset="0"/>
              </a:rPr>
              <a:t> 		stop</a:t>
            </a:r>
            <a:r>
              <a:rPr lang="en-US" dirty="0" smtClean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AB6526"/>
                </a:solidFill>
                <a:latin typeface="Menlo" charset="0"/>
              </a:rPr>
              <a:t>true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Выходим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777777"/>
                </a:solidFill>
                <a:latin typeface="Menlo" charset="0"/>
              </a:rPr>
              <a:t>}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cv::</a:t>
            </a:r>
            <a:r>
              <a:rPr lang="en-US" dirty="0" err="1"/>
              <a:t>VideoCapture</a:t>
            </a:r>
            <a:r>
              <a:rPr lang="en-US" dirty="0"/>
              <a:t>(filename)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Точечный детектор </a:t>
            </a:r>
            <a:r>
              <a:rPr lang="en-US" dirty="0" smtClean="0"/>
              <a:t>BRISK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2325" y="2466350"/>
            <a:ext cx="3703638" cy="2782550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4075" y="2458483"/>
            <a:ext cx="3702050" cy="279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Ключевые (особые) точки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ru-RU" dirty="0"/>
              <a:t>Под ключевыми точками понимаются некоторые участки картинки, которые являются отличительными для данного </a:t>
            </a:r>
            <a:r>
              <a:rPr lang="ru-RU" dirty="0" smtClean="0"/>
              <a:t>изображения.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ru-RU" dirty="0" smtClean="0"/>
              <a:t>Подобные </a:t>
            </a:r>
            <a:r>
              <a:rPr lang="ru-RU" dirty="0"/>
              <a:t>точки каждый алгоритм определяет по своему.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59832" y="404664"/>
            <a:ext cx="6084168" cy="633670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cv::BRISK::create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 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cv::BRISK::create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keys1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);</a:t>
            </a: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 smtClean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 smtClean="0">
                <a:solidFill>
                  <a:srgbClr val="333333"/>
                </a:solidFill>
                <a:latin typeface="Menlo" charset="0"/>
              </a:rPr>
              <a:t>src2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 smtClean="0">
                <a:solidFill>
                  <a:srgbClr val="333333"/>
                </a:solidFill>
                <a:latin typeface="Menlo" charset="0"/>
              </a:rPr>
              <a:t>keys2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Mat 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compute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compute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src2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std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vector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DMatch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matcher</a:t>
            </a:r>
            <a:r>
              <a:rPr lang="en-US" sz="1800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sz="1800" b="1" dirty="0" err="1">
                <a:solidFill>
                  <a:srgbClr val="AA3731"/>
                </a:solidFill>
                <a:latin typeface="Menlo" charset="0"/>
              </a:rPr>
              <a:t>match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b="1" dirty="0" smtClean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800" b="1" dirty="0" err="1" smtClean="0">
                <a:solidFill>
                  <a:srgbClr val="AA3731"/>
                </a:solidFill>
                <a:latin typeface="Menlo" charset="0"/>
              </a:rPr>
              <a:t>drawMatches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 err="1" smtClean="0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src2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keys2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,\\</a:t>
            </a:r>
          </a:p>
          <a:p>
            <a:r>
              <a:rPr lang="en-US" sz="1800" dirty="0" smtClean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800" b="1" dirty="0" smtClean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800" b="1" dirty="0" err="1" smtClean="0">
                <a:solidFill>
                  <a:srgbClr val="AA3731"/>
                </a:solidFill>
                <a:latin typeface="Menlo" charset="0"/>
              </a:rPr>
              <a:t>imshow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sz="1800" dirty="0">
                <a:solidFill>
                  <a:srgbClr val="448C27"/>
                </a:solidFill>
                <a:latin typeface="Menlo" charset="0"/>
              </a:rPr>
              <a:t>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 smtClean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333333"/>
                </a:solidFill>
                <a:latin typeface="Menlo" charset="0"/>
              </a:rPr>
            </a:br>
            <a:endParaRPr lang="en-US" sz="1200" dirty="0">
              <a:solidFill>
                <a:srgbClr val="333333"/>
              </a:solidFill>
              <a:latin typeface="Menlo" charset="0"/>
            </a:endParaRPr>
          </a:p>
          <a:p>
            <a:endParaRPr lang="ru-RU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После выделения точек – можно построить их описание</a:t>
            </a:r>
          </a:p>
          <a:p>
            <a:r>
              <a:rPr lang="ru-RU" dirty="0"/>
              <a:t>По описаниям точки можно совместить</a:t>
            </a:r>
          </a:p>
          <a:p>
            <a:r>
              <a:rPr lang="ru-RU" dirty="0"/>
              <a:t>Попробуем отобразить их вывод!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2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405924"/>
            <a:ext cx="7543800" cy="29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нужно подключить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Заголовки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﻿#</a:t>
            </a:r>
            <a:r>
              <a:rPr lang="en-US" sz="1800" dirty="0" smtClean="0"/>
              <a:t>include&lt;opencv2/</a:t>
            </a:r>
            <a:r>
              <a:rPr lang="en-US" sz="1800" dirty="0" err="1" smtClean="0"/>
              <a:t>opencv.hpp</a:t>
            </a:r>
            <a:r>
              <a:rPr lang="en-US" sz="1800" dirty="0" smtClean="0"/>
              <a:t>&gt;</a:t>
            </a:r>
            <a:endParaRPr lang="ru-RU" sz="1800" dirty="0" smtClean="0"/>
          </a:p>
          <a:p>
            <a:pPr lvl="1"/>
            <a:r>
              <a:rPr lang="ru-RU" sz="1600" dirty="0" smtClean="0"/>
              <a:t>Общий заголовок для  </a:t>
            </a:r>
            <a:r>
              <a:rPr lang="en-US" sz="1600" dirty="0" err="1" smtClean="0"/>
              <a:t>OpenCV</a:t>
            </a:r>
            <a:endParaRPr lang="ru-RU" sz="1600" dirty="0" smtClean="0"/>
          </a:p>
          <a:p>
            <a:r>
              <a:rPr lang="en-US" sz="1800" dirty="0" smtClean="0"/>
              <a:t>#include&lt;opencv2/features2d.hpp&gt;</a:t>
            </a:r>
          </a:p>
          <a:p>
            <a:pPr lvl="1"/>
            <a:r>
              <a:rPr lang="en-US" sz="1600" dirty="0"/>
              <a:t> </a:t>
            </a:r>
            <a:r>
              <a:rPr lang="ru-RU" sz="1600" dirty="0" smtClean="0"/>
              <a:t>Детекторы </a:t>
            </a:r>
            <a:r>
              <a:rPr lang="en-US" sz="1600" dirty="0" smtClean="0"/>
              <a:t>FAST, BRISK, ORB</a:t>
            </a:r>
            <a:endParaRPr lang="ru-RU" sz="1600" dirty="0" smtClean="0"/>
          </a:p>
          <a:p>
            <a:r>
              <a:rPr lang="en-US" sz="1800" dirty="0" smtClean="0"/>
              <a:t>#</a:t>
            </a:r>
            <a:r>
              <a:rPr lang="en-US" sz="1800" dirty="0"/>
              <a:t>include &lt;opencv2/xfeatures2d.hpp</a:t>
            </a:r>
            <a:r>
              <a:rPr lang="en-US" sz="1800" dirty="0" smtClean="0"/>
              <a:t>&gt;</a:t>
            </a:r>
          </a:p>
          <a:p>
            <a:pPr lvl="1"/>
            <a:r>
              <a:rPr lang="ru-RU" sz="1600" dirty="0" smtClean="0"/>
              <a:t>Экспериментальные или лицензированные детекторы (</a:t>
            </a:r>
            <a:r>
              <a:rPr lang="en-US" sz="1600" dirty="0" smtClean="0"/>
              <a:t>SIFT  SURF</a:t>
            </a:r>
            <a:r>
              <a:rPr lang="ru-RU" sz="1600" dirty="0" smtClean="0"/>
              <a:t>)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/>
              <a:t>Библиотеки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﻿</a:t>
            </a:r>
            <a:r>
              <a:rPr lang="en-US" dirty="0" smtClean="0"/>
              <a:t>-</a:t>
            </a:r>
            <a:r>
              <a:rPr lang="en-US" dirty="0" err="1"/>
              <a:t>lopencv_core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ru-RU" dirty="0" smtClean="0"/>
              <a:t>Основная часть,  </a:t>
            </a:r>
            <a:r>
              <a:rPr lang="en-US" dirty="0" smtClean="0"/>
              <a:t>cv::Mat</a:t>
            </a:r>
          </a:p>
          <a:p>
            <a:r>
              <a:rPr lang="en-US" dirty="0"/>
              <a:t>-</a:t>
            </a:r>
            <a:r>
              <a:rPr lang="en-US" dirty="0" err="1" smtClean="0"/>
              <a:t>lopencv_highgui</a:t>
            </a:r>
            <a:endParaRPr lang="en-US" dirty="0" smtClean="0"/>
          </a:p>
          <a:p>
            <a:pPr lvl="1"/>
            <a:r>
              <a:rPr lang="ru-RU" dirty="0" smtClean="0"/>
              <a:t>Интерфейс, </a:t>
            </a:r>
            <a:r>
              <a:rPr lang="en-US" dirty="0" err="1" smtClean="0"/>
              <a:t>imshow</a:t>
            </a:r>
            <a:r>
              <a:rPr lang="en-US" dirty="0" smtClean="0"/>
              <a:t>()</a:t>
            </a:r>
          </a:p>
          <a:p>
            <a:r>
              <a:rPr lang="en-US" dirty="0" smtClean="0"/>
              <a:t>-lopencv_features2d    </a:t>
            </a:r>
          </a:p>
          <a:p>
            <a:pPr lvl="1"/>
            <a:r>
              <a:rPr lang="ru-RU" dirty="0" smtClean="0"/>
              <a:t>Детекторы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-lopencv_xfeatures2d</a:t>
            </a:r>
            <a:endParaRPr lang="ru-RU" dirty="0" smtClean="0"/>
          </a:p>
          <a:p>
            <a:pPr lvl="1"/>
            <a:r>
              <a:rPr lang="ru-RU" dirty="0" smtClean="0"/>
              <a:t>Экспериментальные и лицензированные детекторы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lopencv_videoio</a:t>
            </a:r>
            <a:endParaRPr lang="ru-RU" dirty="0" smtClean="0"/>
          </a:p>
          <a:p>
            <a:pPr lvl="1"/>
            <a:r>
              <a:rPr lang="en-US" dirty="0" smtClean="0"/>
              <a:t>cv::</a:t>
            </a:r>
            <a:r>
              <a:rPr lang="en-US" dirty="0" err="1" smtClean="0"/>
              <a:t>VideoCapture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1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Используйте прилагающийся видеофайл</a:t>
            </a:r>
          </a:p>
          <a:p>
            <a:r>
              <a:rPr lang="ru-RU" dirty="0" smtClean="0"/>
              <a:t>Напишите программу для попарного сопоставления кадров: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Реализуйте считывание кадров в фреймы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Найдите ключевые точки и постройте описания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Выведите результат сопоставления на экран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Используйте дескрипторы </a:t>
            </a:r>
            <a:r>
              <a:rPr lang="en-US" dirty="0" smtClean="0"/>
              <a:t>SURF, SIFT </a:t>
            </a:r>
            <a:r>
              <a:rPr lang="ru-RU" dirty="0" smtClean="0"/>
              <a:t>и </a:t>
            </a:r>
            <a:r>
              <a:rPr lang="en-US" dirty="0" smtClean="0"/>
              <a:t>BRISK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Составляющие процесса детектирования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err="1"/>
              <a:t>Детектор</a:t>
            </a:r>
            <a:r>
              <a:rPr lang="en-US" dirty="0"/>
              <a:t> (feature detector) — </a:t>
            </a:r>
            <a:r>
              <a:rPr lang="en-US" dirty="0" err="1"/>
              <a:t>осуществляет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ключевых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изображении</a:t>
            </a:r>
            <a:r>
              <a:rPr lang="en-US" dirty="0"/>
              <a:t>. </a:t>
            </a:r>
            <a:endParaRPr lang="ru-RU" dirty="0" smtClean="0"/>
          </a:p>
          <a:p>
            <a:pPr>
              <a:buFont typeface="Arial" charset="0"/>
              <a:buChar char="•"/>
            </a:pPr>
            <a:r>
              <a:rPr lang="en-US" dirty="0" err="1" smtClean="0"/>
              <a:t>Дескриптор</a:t>
            </a:r>
            <a:r>
              <a:rPr lang="en-US" dirty="0" smtClean="0"/>
              <a:t> </a:t>
            </a:r>
            <a:r>
              <a:rPr lang="en-US" dirty="0"/>
              <a:t>(descriptor extractor) — </a:t>
            </a:r>
            <a:r>
              <a:rPr lang="en-US" dirty="0" err="1"/>
              <a:t>производит</a:t>
            </a:r>
            <a:r>
              <a:rPr lang="en-US" dirty="0"/>
              <a:t> </a:t>
            </a:r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найденных</a:t>
            </a:r>
            <a:r>
              <a:rPr lang="en-US" dirty="0"/>
              <a:t> </a:t>
            </a:r>
            <a:r>
              <a:rPr lang="en-US" dirty="0" err="1"/>
              <a:t>ключевых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, </a:t>
            </a:r>
            <a:r>
              <a:rPr lang="en-US" dirty="0" err="1"/>
              <a:t>оценивая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позиции</a:t>
            </a:r>
            <a:r>
              <a:rPr lang="en-US" dirty="0"/>
              <a:t> </a:t>
            </a:r>
            <a:r>
              <a:rPr lang="en-US" dirty="0" err="1"/>
              <a:t>через</a:t>
            </a:r>
            <a:r>
              <a:rPr lang="en-US" dirty="0"/>
              <a:t> </a:t>
            </a:r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окружающих</a:t>
            </a:r>
            <a:r>
              <a:rPr lang="en-US" dirty="0"/>
              <a:t> </a:t>
            </a:r>
            <a:r>
              <a:rPr lang="en-US" dirty="0" err="1"/>
              <a:t>областей</a:t>
            </a:r>
            <a:r>
              <a:rPr lang="en-US" dirty="0"/>
              <a:t>. </a:t>
            </a:r>
            <a:endParaRPr lang="ru-RU" dirty="0" smtClean="0"/>
          </a:p>
          <a:p>
            <a:pPr>
              <a:buFont typeface="Arial" charset="0"/>
              <a:buChar char="•"/>
            </a:pPr>
            <a:r>
              <a:rPr lang="en-US" dirty="0" err="1" smtClean="0"/>
              <a:t>Матчер</a:t>
            </a:r>
            <a:r>
              <a:rPr lang="en-US" dirty="0" smtClean="0"/>
              <a:t> </a:t>
            </a:r>
            <a:r>
              <a:rPr lang="en-US" dirty="0"/>
              <a:t>(matcher) — </a:t>
            </a:r>
            <a:r>
              <a:rPr lang="en-US" dirty="0" err="1"/>
              <a:t>осуществляет</a:t>
            </a:r>
            <a:r>
              <a:rPr lang="en-US" dirty="0"/>
              <a:t> </a:t>
            </a:r>
            <a:r>
              <a:rPr lang="en-US" dirty="0" err="1"/>
              <a:t>построение</a:t>
            </a:r>
            <a:r>
              <a:rPr lang="en-US" dirty="0"/>
              <a:t> </a:t>
            </a:r>
            <a:r>
              <a:rPr lang="en-US" dirty="0" err="1"/>
              <a:t>соответствий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двумя</a:t>
            </a:r>
            <a:r>
              <a:rPr lang="en-US" dirty="0"/>
              <a:t> </a:t>
            </a:r>
            <a:r>
              <a:rPr lang="en-US" dirty="0" err="1"/>
              <a:t>наборами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30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err="1"/>
              <a:t>Особая</a:t>
            </a:r>
            <a:r>
              <a:rPr lang="en-US" dirty="0"/>
              <a:t> </a:t>
            </a:r>
            <a:r>
              <a:rPr lang="en-US" dirty="0" err="1"/>
              <a:t>точка</a:t>
            </a:r>
            <a:r>
              <a:rPr lang="en-US" dirty="0"/>
              <a:t> m,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точечная</a:t>
            </a:r>
            <a:r>
              <a:rPr lang="en-US" dirty="0"/>
              <a:t> </a:t>
            </a:r>
            <a:r>
              <a:rPr lang="en-US" dirty="0" err="1"/>
              <a:t>особенность</a:t>
            </a:r>
            <a:r>
              <a:rPr lang="en-US" dirty="0"/>
              <a:t> (</a:t>
            </a:r>
            <a:r>
              <a:rPr lang="en-US" dirty="0" err="1"/>
              <a:t>англ</a:t>
            </a:r>
            <a:r>
              <a:rPr lang="en-US" dirty="0"/>
              <a:t>. point feature, key point, feature), </a:t>
            </a:r>
            <a:r>
              <a:rPr lang="en-US" dirty="0" err="1"/>
              <a:t>изображения</a:t>
            </a:r>
            <a:r>
              <a:rPr lang="en-US" dirty="0"/>
              <a:t> –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точка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, </a:t>
            </a:r>
            <a:r>
              <a:rPr lang="en-US" dirty="0" err="1"/>
              <a:t>окрестность</a:t>
            </a:r>
            <a:r>
              <a:rPr lang="en-US" dirty="0"/>
              <a:t> </a:t>
            </a:r>
            <a:r>
              <a:rPr lang="en-US" dirty="0" err="1"/>
              <a:t>которой</a:t>
            </a:r>
            <a:r>
              <a:rPr lang="en-US" dirty="0"/>
              <a:t> o(m)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отличить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 o(n)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некоторой</a:t>
            </a:r>
            <a:r>
              <a:rPr lang="en-US" dirty="0"/>
              <a:t>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особой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o2(m). </a:t>
            </a:r>
            <a:endParaRPr lang="ru-RU" dirty="0" smtClean="0"/>
          </a:p>
          <a:p>
            <a:pPr>
              <a:buFont typeface="Arial" charset="0"/>
              <a:buChar char="•"/>
            </a:pPr>
            <a:r>
              <a:rPr lang="en-US" dirty="0" err="1" smtClean="0"/>
              <a:t>В</a:t>
            </a:r>
            <a:r>
              <a:rPr lang="en-US" dirty="0" smtClean="0"/>
              <a:t> </a:t>
            </a:r>
            <a:r>
              <a:rPr lang="en-US" dirty="0" err="1"/>
              <a:t>качестве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большинства</a:t>
            </a:r>
            <a:r>
              <a:rPr lang="en-US" dirty="0"/>
              <a:t> </a:t>
            </a:r>
            <a:r>
              <a:rPr lang="en-US" dirty="0" err="1"/>
              <a:t>алгоритмов</a:t>
            </a:r>
            <a:r>
              <a:rPr lang="en-US" dirty="0"/>
              <a:t> </a:t>
            </a:r>
            <a:r>
              <a:rPr lang="en-US" dirty="0" err="1"/>
              <a:t>берётся</a:t>
            </a:r>
            <a:r>
              <a:rPr lang="en-US" dirty="0"/>
              <a:t> </a:t>
            </a:r>
            <a:r>
              <a:rPr lang="en-US" dirty="0" err="1"/>
              <a:t>прямоугольное</a:t>
            </a:r>
            <a:r>
              <a:rPr lang="en-US" dirty="0"/>
              <a:t> </a:t>
            </a:r>
            <a:r>
              <a:rPr lang="en-US" dirty="0" err="1"/>
              <a:t>окно</a:t>
            </a:r>
            <a:r>
              <a:rPr lang="en-US" dirty="0"/>
              <a:t>, </a:t>
            </a:r>
            <a:r>
              <a:rPr lang="en-US" dirty="0" err="1"/>
              <a:t>составляющее</a:t>
            </a:r>
            <a:r>
              <a:rPr lang="en-US" dirty="0"/>
              <a:t> </a:t>
            </a:r>
            <a:r>
              <a:rPr lang="en-US" dirty="0" err="1"/>
              <a:t>размер</a:t>
            </a:r>
            <a:r>
              <a:rPr lang="en-US" dirty="0"/>
              <a:t> 5x5 </a:t>
            </a:r>
            <a:r>
              <a:rPr lang="en-US" dirty="0" err="1"/>
              <a:t>пикселей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83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Подходы к определению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ru-RU" dirty="0"/>
              <a:t>Основанные на интенсивности изображения. </a:t>
            </a:r>
            <a:endParaRPr lang="ru-RU" dirty="0" smtClean="0"/>
          </a:p>
          <a:p>
            <a:pPr>
              <a:buFont typeface="Arial" charset="0"/>
              <a:buChar char="•"/>
            </a:pPr>
            <a:r>
              <a:rPr lang="ru-RU" dirty="0" smtClean="0"/>
              <a:t>Использующие </a:t>
            </a:r>
            <a:r>
              <a:rPr lang="ru-RU" dirty="0"/>
              <a:t>контуры изображения: ищут места с максимальным значением кривизны или делают полигональную аппроксимацию контуров и определяют пересечения. Эти методы чувствительны к окрестностям пересечений, поскольку извлечение часто может быть неправильным в тех местах, где пересекаются 3 или более краев. </a:t>
            </a:r>
            <a:endParaRPr lang="ru-RU" dirty="0" smtClean="0"/>
          </a:p>
          <a:p>
            <a:pPr>
              <a:buFont typeface="Arial" charset="0"/>
              <a:buChar char="•"/>
            </a:pPr>
            <a:r>
              <a:rPr lang="ru-RU" dirty="0" smtClean="0"/>
              <a:t>На </a:t>
            </a:r>
            <a:r>
              <a:rPr lang="ru-RU" dirty="0"/>
              <a:t>основе использования модели: используются модели с интенсивностью в качестве параметров, которые подстраиваются к изображениям-шаблонам до </a:t>
            </a:r>
            <a:r>
              <a:rPr lang="ru-RU" dirty="0" err="1"/>
              <a:t>субпиксельной</a:t>
            </a:r>
            <a:r>
              <a:rPr lang="ru-RU" dirty="0"/>
              <a:t> точности.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3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Классический подход </a:t>
            </a:r>
            <a:r>
              <a:rPr lang="mr-IN" dirty="0" smtClean="0"/>
              <a:t>–</a:t>
            </a:r>
            <a:r>
              <a:rPr lang="ru-RU" dirty="0" smtClean="0"/>
              <a:t> изменение яркости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Детектор Харриса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Вычисляем собственные значения матрицы </a:t>
                </a:r>
              </a:p>
              <a:p>
                <a:pPr>
                  <a:buFont typeface="Arial" charset="0"/>
                  <a:buChar char="•"/>
                </a:pPr>
                <a:endParaRPr lang="ru-RU" dirty="0"/>
              </a:p>
              <a:p>
                <a:pPr>
                  <a:buFont typeface="Arial" charset="0"/>
                  <a:buChar char="•"/>
                </a:pPr>
                <a:endParaRPr lang="ru-RU" dirty="0" smtClean="0"/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Вычисляем меру отклика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𝑡𝑟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394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64075" y="2075157"/>
            <a:ext cx="3702050" cy="3564937"/>
          </a:xfrm>
          <a:prstGeom prst="rect">
            <a:avLst/>
          </a:prstGeom>
        </p:spPr>
      </p:pic>
      <p:graphicFrame>
        <p:nvGraphicFramePr>
          <p:cNvPr id="8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144593"/>
              </p:ext>
            </p:extLst>
          </p:nvPr>
        </p:nvGraphicFramePr>
        <p:xfrm>
          <a:off x="1259632" y="2852936"/>
          <a:ext cx="2534682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1625400" imgH="507960" progId="Equation.DSMT4">
                  <p:embed/>
                </p:oleObj>
              </mc:Choice>
              <mc:Fallback>
                <p:oleObj name="Equation" r:id="rId5" imgW="16254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852936"/>
                        <a:ext cx="2534682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95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5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Детектор Ши-</a:t>
            </a:r>
            <a:r>
              <a:rPr lang="ru-RU" dirty="0" err="1" smtClean="0"/>
              <a:t>Томаси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(Shi-</a:t>
            </a:r>
            <a:r>
              <a:rPr lang="en-US" dirty="0" err="1" smtClean="0"/>
              <a:t>Tomasi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Аналогичен детектору Харриса, </a:t>
                </a:r>
                <a:r>
                  <a:rPr lang="ru-RU" dirty="0"/>
                  <a:t>за исключение финального шага. В </a:t>
                </a:r>
                <a:r>
                  <a:rPr lang="ru-RU" dirty="0" err="1"/>
                  <a:t>Shi-Tomasi</a:t>
                </a:r>
                <a:r>
                  <a:rPr lang="ru-RU" dirty="0"/>
                  <a:t> вычисляется значение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min</m:t>
                      </m:r>
                      <m:r>
                        <a:rPr lang="en-US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 smtClean="0"/>
                  <a:t>поскольку </a:t>
                </a:r>
                <a:r>
                  <a:rPr lang="ru-RU" dirty="0"/>
                  <a:t>делается предположение, что поиск углов будет более стабильным</a:t>
                </a:r>
                <a:r>
                  <a:rPr lang="ru-RU" dirty="0" smtClean="0"/>
                  <a:t>.</a:t>
                </a:r>
                <a:endParaRPr lang="en-US" dirty="0" smtClean="0"/>
              </a:p>
              <a:p>
                <a:r>
                  <a:rPr lang="ru-RU" dirty="0" smtClean="0"/>
                  <a:t>В </a:t>
                </a:r>
                <a:r>
                  <a:rPr lang="en-US" dirty="0" err="1" smtClean="0"/>
                  <a:t>OpenCV</a:t>
                </a:r>
                <a:r>
                  <a:rPr lang="en-US" dirty="0" smtClean="0"/>
                  <a:t> </a:t>
                </a:r>
                <a:r>
                  <a:rPr lang="ru-RU" dirty="0" smtClean="0"/>
                  <a:t>реализуется в функции </a:t>
                </a:r>
              </a:p>
              <a:p>
                <a:r>
                  <a:rPr lang="ru-RU" dirty="0"/>
                  <a:t> </a:t>
                </a:r>
                <a:r>
                  <a:rPr lang="en-US" dirty="0" smtClean="0"/>
                  <a:t>cv::</a:t>
                </a:r>
                <a:r>
                  <a:rPr lang="en-US" dirty="0" err="1" smtClean="0"/>
                  <a:t>goodFeaturesToTrack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8" t="-1667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7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2276872"/>
            <a:ext cx="4262247" cy="228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Алгоритм: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Рассматривается окружность из 16 точек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Точка считается особой, если на окружности есть </a:t>
                </a:r>
                <a:r>
                  <a:rPr lang="en-US" dirty="0" smtClean="0"/>
                  <a:t>N </a:t>
                </a:r>
                <a:r>
                  <a:rPr lang="ru-RU" dirty="0" smtClean="0"/>
                  <a:t>смежных точек, яркость которых больше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или меньше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endParaRPr lang="en-US" dirty="0" smtClean="0"/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Оптимизации </a:t>
                </a:r>
                <a:r>
                  <a:rPr lang="mr-IN" dirty="0" smtClean="0"/>
                  <a:t>–</a:t>
                </a:r>
                <a:r>
                  <a:rPr lang="ru-RU" dirty="0" smtClean="0"/>
                  <a:t> проверить точки 1, 5, 9, 13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smtClean="0"/>
                  <a:t>Очень быстрый алгоритм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3947" t="-1667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1949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5116</TotalTime>
  <Words>797</Words>
  <Application>Microsoft Macintosh PowerPoint</Application>
  <PresentationFormat>On-screen Show (4:3)</PresentationFormat>
  <Paragraphs>140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Cambria Math</vt:lpstr>
      <vt:lpstr>Mangal</vt:lpstr>
      <vt:lpstr>Menlo</vt:lpstr>
      <vt:lpstr>Arial</vt:lpstr>
      <vt:lpstr>Retrospect</vt:lpstr>
      <vt:lpstr>Equation</vt:lpstr>
      <vt:lpstr>Элементы технического зрения</vt:lpstr>
      <vt:lpstr>Ключевые (особые) точки</vt:lpstr>
      <vt:lpstr>Составляющие процесса детектирования</vt:lpstr>
      <vt:lpstr>Определение</vt:lpstr>
      <vt:lpstr>Подходы к определению</vt:lpstr>
      <vt:lpstr>Классический подход – изменение яркости</vt:lpstr>
      <vt:lpstr>PowerPoint Presentation</vt:lpstr>
      <vt:lpstr>Детектор Ши-Томаси (Shi-Tomasi)</vt:lpstr>
      <vt:lpstr>FAST</vt:lpstr>
      <vt:lpstr>FAST</vt:lpstr>
      <vt:lpstr> SURF</vt:lpstr>
      <vt:lpstr>SURF</vt:lpstr>
      <vt:lpstr>SIFT</vt:lpstr>
      <vt:lpstr>SIFT</vt:lpstr>
      <vt:lpstr>SIFT</vt:lpstr>
      <vt:lpstr>Точечный детектор BRISK</vt:lpstr>
      <vt:lpstr>PowerPoint Presentation</vt:lpstr>
      <vt:lpstr>Загрузка видео-последовательности</vt:lpstr>
      <vt:lpstr>Точечный детектор BRISK</vt:lpstr>
      <vt:lpstr>Точечный детектор BRISK</vt:lpstr>
      <vt:lpstr>Точечный детектор BRISK</vt:lpstr>
      <vt:lpstr>Что нужно подключить</vt:lpstr>
      <vt:lpstr>Задача 5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компьютерное зрение</dc:title>
  <dc:creator>Алексей Макашов</dc:creator>
  <cp:lastModifiedBy>Alexey Makashov</cp:lastModifiedBy>
  <cp:revision>132</cp:revision>
  <dcterms:created xsi:type="dcterms:W3CDTF">2013-12-05T12:22:38Z</dcterms:created>
  <dcterms:modified xsi:type="dcterms:W3CDTF">2019-05-27T12:03:47Z</dcterms:modified>
</cp:coreProperties>
</file>